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9" r:id="rId3"/>
    <p:sldId id="260" r:id="rId4"/>
    <p:sldId id="261" r:id="rId5"/>
    <p:sldId id="257" r:id="rId6"/>
    <p:sldId id="258"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p:restoredTop sz="96197"/>
  </p:normalViewPr>
  <p:slideViewPr>
    <p:cSldViewPr snapToGrid="0">
      <p:cViewPr varScale="1">
        <p:scale>
          <a:sx n="121" d="100"/>
          <a:sy n="121" d="100"/>
        </p:scale>
        <p:origin x="20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739A3-73DB-3840-B96A-7E88527EBE3C}" type="datetimeFigureOut">
              <a:rPr lang="en-US" smtClean="0"/>
              <a:t>3/25/24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81EE3F-6AC4-7E4C-8B50-895109F525B2}" type="slidenum">
              <a:rPr lang="en-US" smtClean="0"/>
              <a:t>‹#›</a:t>
            </a:fld>
            <a:endParaRPr lang="en-US"/>
          </a:p>
        </p:txBody>
      </p:sp>
    </p:spTree>
    <p:extLst>
      <p:ext uri="{BB962C8B-B14F-4D97-AF65-F5344CB8AC3E}">
        <p14:creationId xmlns:p14="http://schemas.microsoft.com/office/powerpoint/2010/main" val="1249822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1EE3F-6AC4-7E4C-8B50-895109F525B2}" type="slidenum">
              <a:rPr lang="en-US" smtClean="0"/>
              <a:t>3</a:t>
            </a:fld>
            <a:endParaRPr lang="en-US"/>
          </a:p>
        </p:txBody>
      </p:sp>
    </p:spTree>
    <p:extLst>
      <p:ext uri="{BB962C8B-B14F-4D97-AF65-F5344CB8AC3E}">
        <p14:creationId xmlns:p14="http://schemas.microsoft.com/office/powerpoint/2010/main" val="177936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A48C1-BC46-7E38-100D-5335EE04EAF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960FE53-AB96-1ABB-2B77-11D49AF278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DF9E543-FAA0-9395-2442-172136CE8794}"/>
              </a:ext>
            </a:extLst>
          </p:cNvPr>
          <p:cNvSpPr>
            <a:spLocks noGrp="1"/>
          </p:cNvSpPr>
          <p:nvPr>
            <p:ph type="dt" sz="half" idx="10"/>
          </p:nvPr>
        </p:nvSpPr>
        <p:spPr/>
        <p:txBody>
          <a:bodyPr/>
          <a:lstStyle/>
          <a:p>
            <a:fld id="{96B299C5-B174-7540-9DF9-F6CECCB5A54C}" type="datetimeFigureOut">
              <a:rPr lang="en-US" smtClean="0"/>
              <a:t>3/25/24</a:t>
            </a:fld>
            <a:endParaRPr lang="en-US"/>
          </a:p>
        </p:txBody>
      </p:sp>
      <p:sp>
        <p:nvSpPr>
          <p:cNvPr id="5" name="Footer Placeholder 4">
            <a:extLst>
              <a:ext uri="{FF2B5EF4-FFF2-40B4-BE49-F238E27FC236}">
                <a16:creationId xmlns:a16="http://schemas.microsoft.com/office/drawing/2014/main" id="{8F29E65A-B237-8A04-D939-D90DA49699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ADC197-D5E6-21F0-0293-34C674BEED32}"/>
              </a:ext>
            </a:extLst>
          </p:cNvPr>
          <p:cNvSpPr>
            <a:spLocks noGrp="1"/>
          </p:cNvSpPr>
          <p:nvPr>
            <p:ph type="sldNum" sz="quarter" idx="12"/>
          </p:nvPr>
        </p:nvSpPr>
        <p:spPr/>
        <p:txBody>
          <a:bodyPr/>
          <a:lstStyle/>
          <a:p>
            <a:fld id="{6749D8D9-641A-074A-9A61-A3827016EF4E}" type="slidenum">
              <a:rPr lang="en-US" smtClean="0"/>
              <a:t>‹#›</a:t>
            </a:fld>
            <a:endParaRPr lang="en-US"/>
          </a:p>
        </p:txBody>
      </p:sp>
    </p:spTree>
    <p:extLst>
      <p:ext uri="{BB962C8B-B14F-4D97-AF65-F5344CB8AC3E}">
        <p14:creationId xmlns:p14="http://schemas.microsoft.com/office/powerpoint/2010/main" val="1411781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FF4C7-114B-F30C-E2E5-CD8C4DC5318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65C0246-B732-C9B5-A763-03077B4B2EF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B6968E3-6FC7-50FB-0EDD-F577CF36AC8B}"/>
              </a:ext>
            </a:extLst>
          </p:cNvPr>
          <p:cNvSpPr>
            <a:spLocks noGrp="1"/>
          </p:cNvSpPr>
          <p:nvPr>
            <p:ph type="dt" sz="half" idx="10"/>
          </p:nvPr>
        </p:nvSpPr>
        <p:spPr/>
        <p:txBody>
          <a:bodyPr/>
          <a:lstStyle/>
          <a:p>
            <a:fld id="{96B299C5-B174-7540-9DF9-F6CECCB5A54C}" type="datetimeFigureOut">
              <a:rPr lang="en-US" smtClean="0"/>
              <a:t>3/25/24</a:t>
            </a:fld>
            <a:endParaRPr lang="en-US"/>
          </a:p>
        </p:txBody>
      </p:sp>
      <p:sp>
        <p:nvSpPr>
          <p:cNvPr id="5" name="Footer Placeholder 4">
            <a:extLst>
              <a:ext uri="{FF2B5EF4-FFF2-40B4-BE49-F238E27FC236}">
                <a16:creationId xmlns:a16="http://schemas.microsoft.com/office/drawing/2014/main" id="{60B4C65E-5619-110D-335F-9736A72B0B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571EED-DF8D-13C6-73CA-0D948083AD19}"/>
              </a:ext>
            </a:extLst>
          </p:cNvPr>
          <p:cNvSpPr>
            <a:spLocks noGrp="1"/>
          </p:cNvSpPr>
          <p:nvPr>
            <p:ph type="sldNum" sz="quarter" idx="12"/>
          </p:nvPr>
        </p:nvSpPr>
        <p:spPr/>
        <p:txBody>
          <a:bodyPr/>
          <a:lstStyle/>
          <a:p>
            <a:fld id="{6749D8D9-641A-074A-9A61-A3827016EF4E}" type="slidenum">
              <a:rPr lang="en-US" smtClean="0"/>
              <a:t>‹#›</a:t>
            </a:fld>
            <a:endParaRPr lang="en-US"/>
          </a:p>
        </p:txBody>
      </p:sp>
    </p:spTree>
    <p:extLst>
      <p:ext uri="{BB962C8B-B14F-4D97-AF65-F5344CB8AC3E}">
        <p14:creationId xmlns:p14="http://schemas.microsoft.com/office/powerpoint/2010/main" val="1804680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31E8AF-A793-550F-7634-E74816B64FC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BE0B7FD-DC81-1D6E-5651-FDC1BD2AF27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636F084-66DE-1C9E-EC17-E28547263960}"/>
              </a:ext>
            </a:extLst>
          </p:cNvPr>
          <p:cNvSpPr>
            <a:spLocks noGrp="1"/>
          </p:cNvSpPr>
          <p:nvPr>
            <p:ph type="dt" sz="half" idx="10"/>
          </p:nvPr>
        </p:nvSpPr>
        <p:spPr/>
        <p:txBody>
          <a:bodyPr/>
          <a:lstStyle/>
          <a:p>
            <a:fld id="{96B299C5-B174-7540-9DF9-F6CECCB5A54C}" type="datetimeFigureOut">
              <a:rPr lang="en-US" smtClean="0"/>
              <a:t>3/25/24</a:t>
            </a:fld>
            <a:endParaRPr lang="en-US"/>
          </a:p>
        </p:txBody>
      </p:sp>
      <p:sp>
        <p:nvSpPr>
          <p:cNvPr id="5" name="Footer Placeholder 4">
            <a:extLst>
              <a:ext uri="{FF2B5EF4-FFF2-40B4-BE49-F238E27FC236}">
                <a16:creationId xmlns:a16="http://schemas.microsoft.com/office/drawing/2014/main" id="{FECDF963-8A15-0875-F0A8-CA92B27889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BAE91-EEAF-7F3A-7E85-A4E77A7F4A3A}"/>
              </a:ext>
            </a:extLst>
          </p:cNvPr>
          <p:cNvSpPr>
            <a:spLocks noGrp="1"/>
          </p:cNvSpPr>
          <p:nvPr>
            <p:ph type="sldNum" sz="quarter" idx="12"/>
          </p:nvPr>
        </p:nvSpPr>
        <p:spPr/>
        <p:txBody>
          <a:bodyPr/>
          <a:lstStyle/>
          <a:p>
            <a:fld id="{6749D8D9-641A-074A-9A61-A3827016EF4E}" type="slidenum">
              <a:rPr lang="en-US" smtClean="0"/>
              <a:t>‹#›</a:t>
            </a:fld>
            <a:endParaRPr lang="en-US"/>
          </a:p>
        </p:txBody>
      </p:sp>
    </p:spTree>
    <p:extLst>
      <p:ext uri="{BB962C8B-B14F-4D97-AF65-F5344CB8AC3E}">
        <p14:creationId xmlns:p14="http://schemas.microsoft.com/office/powerpoint/2010/main" val="2727852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8FB4C-2A6B-EA39-F9E2-B80823AF83D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82456A9-6A01-7347-1562-2A6D011AE63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0E4E48-F98D-6AC4-19A4-45CA010975CE}"/>
              </a:ext>
            </a:extLst>
          </p:cNvPr>
          <p:cNvSpPr>
            <a:spLocks noGrp="1"/>
          </p:cNvSpPr>
          <p:nvPr>
            <p:ph type="dt" sz="half" idx="10"/>
          </p:nvPr>
        </p:nvSpPr>
        <p:spPr/>
        <p:txBody>
          <a:bodyPr/>
          <a:lstStyle/>
          <a:p>
            <a:fld id="{96B299C5-B174-7540-9DF9-F6CECCB5A54C}" type="datetimeFigureOut">
              <a:rPr lang="en-US" smtClean="0"/>
              <a:t>3/25/24</a:t>
            </a:fld>
            <a:endParaRPr lang="en-US"/>
          </a:p>
        </p:txBody>
      </p:sp>
      <p:sp>
        <p:nvSpPr>
          <p:cNvPr id="5" name="Footer Placeholder 4">
            <a:extLst>
              <a:ext uri="{FF2B5EF4-FFF2-40B4-BE49-F238E27FC236}">
                <a16:creationId xmlns:a16="http://schemas.microsoft.com/office/drawing/2014/main" id="{E782DC48-3A5A-48CC-765A-065F2367C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AB95A0-720E-B4E7-19FB-C28CDE1C98CE}"/>
              </a:ext>
            </a:extLst>
          </p:cNvPr>
          <p:cNvSpPr>
            <a:spLocks noGrp="1"/>
          </p:cNvSpPr>
          <p:nvPr>
            <p:ph type="sldNum" sz="quarter" idx="12"/>
          </p:nvPr>
        </p:nvSpPr>
        <p:spPr/>
        <p:txBody>
          <a:bodyPr/>
          <a:lstStyle/>
          <a:p>
            <a:fld id="{6749D8D9-641A-074A-9A61-A3827016EF4E}" type="slidenum">
              <a:rPr lang="en-US" smtClean="0"/>
              <a:t>‹#›</a:t>
            </a:fld>
            <a:endParaRPr lang="en-US"/>
          </a:p>
        </p:txBody>
      </p:sp>
    </p:spTree>
    <p:extLst>
      <p:ext uri="{BB962C8B-B14F-4D97-AF65-F5344CB8AC3E}">
        <p14:creationId xmlns:p14="http://schemas.microsoft.com/office/powerpoint/2010/main" val="2303591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206B-AFC9-D86F-EE32-A1D5EA52824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0E33146-3A99-68D3-6D71-604443EF41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07403E3-3F65-C48F-E477-F69E3942E059}"/>
              </a:ext>
            </a:extLst>
          </p:cNvPr>
          <p:cNvSpPr>
            <a:spLocks noGrp="1"/>
          </p:cNvSpPr>
          <p:nvPr>
            <p:ph type="dt" sz="half" idx="10"/>
          </p:nvPr>
        </p:nvSpPr>
        <p:spPr/>
        <p:txBody>
          <a:bodyPr/>
          <a:lstStyle/>
          <a:p>
            <a:fld id="{96B299C5-B174-7540-9DF9-F6CECCB5A54C}" type="datetimeFigureOut">
              <a:rPr lang="en-US" smtClean="0"/>
              <a:t>3/25/24</a:t>
            </a:fld>
            <a:endParaRPr lang="en-US"/>
          </a:p>
        </p:txBody>
      </p:sp>
      <p:sp>
        <p:nvSpPr>
          <p:cNvPr id="5" name="Footer Placeholder 4">
            <a:extLst>
              <a:ext uri="{FF2B5EF4-FFF2-40B4-BE49-F238E27FC236}">
                <a16:creationId xmlns:a16="http://schemas.microsoft.com/office/drawing/2014/main" id="{A3A650A0-97BB-46B4-40AC-45002D81C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C0755F-73D5-1AFE-2AEF-E79B0F70DAB0}"/>
              </a:ext>
            </a:extLst>
          </p:cNvPr>
          <p:cNvSpPr>
            <a:spLocks noGrp="1"/>
          </p:cNvSpPr>
          <p:nvPr>
            <p:ph type="sldNum" sz="quarter" idx="12"/>
          </p:nvPr>
        </p:nvSpPr>
        <p:spPr/>
        <p:txBody>
          <a:bodyPr/>
          <a:lstStyle/>
          <a:p>
            <a:fld id="{6749D8D9-641A-074A-9A61-A3827016EF4E}" type="slidenum">
              <a:rPr lang="en-US" smtClean="0"/>
              <a:t>‹#›</a:t>
            </a:fld>
            <a:endParaRPr lang="en-US"/>
          </a:p>
        </p:txBody>
      </p:sp>
    </p:spTree>
    <p:extLst>
      <p:ext uri="{BB962C8B-B14F-4D97-AF65-F5344CB8AC3E}">
        <p14:creationId xmlns:p14="http://schemas.microsoft.com/office/powerpoint/2010/main" val="1813145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399A-5C41-C83B-FB25-940A525DB45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4E97B35-91BF-1D87-689B-0A09238CA6C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28A399C-62F1-1B02-B741-7E478B0C763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D529EF5-7D0F-4B12-548D-40F99ECE90B6}"/>
              </a:ext>
            </a:extLst>
          </p:cNvPr>
          <p:cNvSpPr>
            <a:spLocks noGrp="1"/>
          </p:cNvSpPr>
          <p:nvPr>
            <p:ph type="dt" sz="half" idx="10"/>
          </p:nvPr>
        </p:nvSpPr>
        <p:spPr/>
        <p:txBody>
          <a:bodyPr/>
          <a:lstStyle/>
          <a:p>
            <a:fld id="{96B299C5-B174-7540-9DF9-F6CECCB5A54C}" type="datetimeFigureOut">
              <a:rPr lang="en-US" smtClean="0"/>
              <a:t>3/25/24</a:t>
            </a:fld>
            <a:endParaRPr lang="en-US"/>
          </a:p>
        </p:txBody>
      </p:sp>
      <p:sp>
        <p:nvSpPr>
          <p:cNvPr id="6" name="Footer Placeholder 5">
            <a:extLst>
              <a:ext uri="{FF2B5EF4-FFF2-40B4-BE49-F238E27FC236}">
                <a16:creationId xmlns:a16="http://schemas.microsoft.com/office/drawing/2014/main" id="{1478FC91-45A0-85A0-B323-7ECDC8FFC1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763CA4-9409-DEA9-F4D0-ADF1E2D04161}"/>
              </a:ext>
            </a:extLst>
          </p:cNvPr>
          <p:cNvSpPr>
            <a:spLocks noGrp="1"/>
          </p:cNvSpPr>
          <p:nvPr>
            <p:ph type="sldNum" sz="quarter" idx="12"/>
          </p:nvPr>
        </p:nvSpPr>
        <p:spPr/>
        <p:txBody>
          <a:bodyPr/>
          <a:lstStyle/>
          <a:p>
            <a:fld id="{6749D8D9-641A-074A-9A61-A3827016EF4E}" type="slidenum">
              <a:rPr lang="en-US" smtClean="0"/>
              <a:t>‹#›</a:t>
            </a:fld>
            <a:endParaRPr lang="en-US"/>
          </a:p>
        </p:txBody>
      </p:sp>
    </p:spTree>
    <p:extLst>
      <p:ext uri="{BB962C8B-B14F-4D97-AF65-F5344CB8AC3E}">
        <p14:creationId xmlns:p14="http://schemas.microsoft.com/office/powerpoint/2010/main" val="2267734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02758-8477-F56E-CA3C-F28BB7430EE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4102A3F-C198-8CF2-24BA-0D8744AC18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C461C63-5D88-D726-F60C-8AA2A77F172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1D416F0-9375-3ED8-691D-97A68AF61E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7A05EF5-0105-51FB-A0AA-2AC8F2CCD0F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3ED6397-FB12-E0A4-1521-EE5DFDBB3281}"/>
              </a:ext>
            </a:extLst>
          </p:cNvPr>
          <p:cNvSpPr>
            <a:spLocks noGrp="1"/>
          </p:cNvSpPr>
          <p:nvPr>
            <p:ph type="dt" sz="half" idx="10"/>
          </p:nvPr>
        </p:nvSpPr>
        <p:spPr/>
        <p:txBody>
          <a:bodyPr/>
          <a:lstStyle/>
          <a:p>
            <a:fld id="{96B299C5-B174-7540-9DF9-F6CECCB5A54C}" type="datetimeFigureOut">
              <a:rPr lang="en-US" smtClean="0"/>
              <a:t>3/25/24</a:t>
            </a:fld>
            <a:endParaRPr lang="en-US"/>
          </a:p>
        </p:txBody>
      </p:sp>
      <p:sp>
        <p:nvSpPr>
          <p:cNvPr id="8" name="Footer Placeholder 7">
            <a:extLst>
              <a:ext uri="{FF2B5EF4-FFF2-40B4-BE49-F238E27FC236}">
                <a16:creationId xmlns:a16="http://schemas.microsoft.com/office/drawing/2014/main" id="{C6F7B773-9AEF-57B9-62EC-10BB7F3302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2E98A1-81AC-963E-ED97-1C06DA877F8F}"/>
              </a:ext>
            </a:extLst>
          </p:cNvPr>
          <p:cNvSpPr>
            <a:spLocks noGrp="1"/>
          </p:cNvSpPr>
          <p:nvPr>
            <p:ph type="sldNum" sz="quarter" idx="12"/>
          </p:nvPr>
        </p:nvSpPr>
        <p:spPr/>
        <p:txBody>
          <a:bodyPr/>
          <a:lstStyle/>
          <a:p>
            <a:fld id="{6749D8D9-641A-074A-9A61-A3827016EF4E}" type="slidenum">
              <a:rPr lang="en-US" smtClean="0"/>
              <a:t>‹#›</a:t>
            </a:fld>
            <a:endParaRPr lang="en-US"/>
          </a:p>
        </p:txBody>
      </p:sp>
    </p:spTree>
    <p:extLst>
      <p:ext uri="{BB962C8B-B14F-4D97-AF65-F5344CB8AC3E}">
        <p14:creationId xmlns:p14="http://schemas.microsoft.com/office/powerpoint/2010/main" val="1687796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2DEA-41A3-8E27-9478-E23480095F5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C75F121-2BB6-D7CC-354F-0A28D82AEE4C}"/>
              </a:ext>
            </a:extLst>
          </p:cNvPr>
          <p:cNvSpPr>
            <a:spLocks noGrp="1"/>
          </p:cNvSpPr>
          <p:nvPr>
            <p:ph type="dt" sz="half" idx="10"/>
          </p:nvPr>
        </p:nvSpPr>
        <p:spPr/>
        <p:txBody>
          <a:bodyPr/>
          <a:lstStyle/>
          <a:p>
            <a:fld id="{96B299C5-B174-7540-9DF9-F6CECCB5A54C}" type="datetimeFigureOut">
              <a:rPr lang="en-US" smtClean="0"/>
              <a:t>3/25/24</a:t>
            </a:fld>
            <a:endParaRPr lang="en-US"/>
          </a:p>
        </p:txBody>
      </p:sp>
      <p:sp>
        <p:nvSpPr>
          <p:cNvPr id="4" name="Footer Placeholder 3">
            <a:extLst>
              <a:ext uri="{FF2B5EF4-FFF2-40B4-BE49-F238E27FC236}">
                <a16:creationId xmlns:a16="http://schemas.microsoft.com/office/drawing/2014/main" id="{0F6B212C-CA79-B1D4-4527-CF8285A86F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3AAF38-816C-C614-D22C-7E3394B8B6F9}"/>
              </a:ext>
            </a:extLst>
          </p:cNvPr>
          <p:cNvSpPr>
            <a:spLocks noGrp="1"/>
          </p:cNvSpPr>
          <p:nvPr>
            <p:ph type="sldNum" sz="quarter" idx="12"/>
          </p:nvPr>
        </p:nvSpPr>
        <p:spPr/>
        <p:txBody>
          <a:bodyPr/>
          <a:lstStyle/>
          <a:p>
            <a:fld id="{6749D8D9-641A-074A-9A61-A3827016EF4E}" type="slidenum">
              <a:rPr lang="en-US" smtClean="0"/>
              <a:t>‹#›</a:t>
            </a:fld>
            <a:endParaRPr lang="en-US"/>
          </a:p>
        </p:txBody>
      </p:sp>
    </p:spTree>
    <p:extLst>
      <p:ext uri="{BB962C8B-B14F-4D97-AF65-F5344CB8AC3E}">
        <p14:creationId xmlns:p14="http://schemas.microsoft.com/office/powerpoint/2010/main" val="1747502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D1651A-6C97-997B-37DB-6C47168B9993}"/>
              </a:ext>
            </a:extLst>
          </p:cNvPr>
          <p:cNvSpPr>
            <a:spLocks noGrp="1"/>
          </p:cNvSpPr>
          <p:nvPr>
            <p:ph type="dt" sz="half" idx="10"/>
          </p:nvPr>
        </p:nvSpPr>
        <p:spPr/>
        <p:txBody>
          <a:bodyPr/>
          <a:lstStyle/>
          <a:p>
            <a:fld id="{96B299C5-B174-7540-9DF9-F6CECCB5A54C}" type="datetimeFigureOut">
              <a:rPr lang="en-US" smtClean="0"/>
              <a:t>3/25/24</a:t>
            </a:fld>
            <a:endParaRPr lang="en-US"/>
          </a:p>
        </p:txBody>
      </p:sp>
      <p:sp>
        <p:nvSpPr>
          <p:cNvPr id="3" name="Footer Placeholder 2">
            <a:extLst>
              <a:ext uri="{FF2B5EF4-FFF2-40B4-BE49-F238E27FC236}">
                <a16:creationId xmlns:a16="http://schemas.microsoft.com/office/drawing/2014/main" id="{63629363-491F-B905-E336-9FDEFBF287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27865F-2CEE-2C55-D762-95B99F4D57B4}"/>
              </a:ext>
            </a:extLst>
          </p:cNvPr>
          <p:cNvSpPr>
            <a:spLocks noGrp="1"/>
          </p:cNvSpPr>
          <p:nvPr>
            <p:ph type="sldNum" sz="quarter" idx="12"/>
          </p:nvPr>
        </p:nvSpPr>
        <p:spPr/>
        <p:txBody>
          <a:bodyPr/>
          <a:lstStyle/>
          <a:p>
            <a:fld id="{6749D8D9-641A-074A-9A61-A3827016EF4E}" type="slidenum">
              <a:rPr lang="en-US" smtClean="0"/>
              <a:t>‹#›</a:t>
            </a:fld>
            <a:endParaRPr lang="en-US"/>
          </a:p>
        </p:txBody>
      </p:sp>
    </p:spTree>
    <p:extLst>
      <p:ext uri="{BB962C8B-B14F-4D97-AF65-F5344CB8AC3E}">
        <p14:creationId xmlns:p14="http://schemas.microsoft.com/office/powerpoint/2010/main" val="2384175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28A1-4A1B-0FD8-027C-F22204F41C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B8102EC-1049-F6B9-A7A7-2DB48845C4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541D42F-3954-1C2D-B02B-0CCF2A7ADC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A4570D1-60B9-4681-905D-7AFFC7DA896C}"/>
              </a:ext>
            </a:extLst>
          </p:cNvPr>
          <p:cNvSpPr>
            <a:spLocks noGrp="1"/>
          </p:cNvSpPr>
          <p:nvPr>
            <p:ph type="dt" sz="half" idx="10"/>
          </p:nvPr>
        </p:nvSpPr>
        <p:spPr/>
        <p:txBody>
          <a:bodyPr/>
          <a:lstStyle/>
          <a:p>
            <a:fld id="{96B299C5-B174-7540-9DF9-F6CECCB5A54C}" type="datetimeFigureOut">
              <a:rPr lang="en-US" smtClean="0"/>
              <a:t>3/25/24</a:t>
            </a:fld>
            <a:endParaRPr lang="en-US"/>
          </a:p>
        </p:txBody>
      </p:sp>
      <p:sp>
        <p:nvSpPr>
          <p:cNvPr id="6" name="Footer Placeholder 5">
            <a:extLst>
              <a:ext uri="{FF2B5EF4-FFF2-40B4-BE49-F238E27FC236}">
                <a16:creationId xmlns:a16="http://schemas.microsoft.com/office/drawing/2014/main" id="{067BF932-6101-76CD-32EE-9E5A5A8ACD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BA8029-7E5C-44A4-9645-DAD0167C260C}"/>
              </a:ext>
            </a:extLst>
          </p:cNvPr>
          <p:cNvSpPr>
            <a:spLocks noGrp="1"/>
          </p:cNvSpPr>
          <p:nvPr>
            <p:ph type="sldNum" sz="quarter" idx="12"/>
          </p:nvPr>
        </p:nvSpPr>
        <p:spPr/>
        <p:txBody>
          <a:bodyPr/>
          <a:lstStyle/>
          <a:p>
            <a:fld id="{6749D8D9-641A-074A-9A61-A3827016EF4E}" type="slidenum">
              <a:rPr lang="en-US" smtClean="0"/>
              <a:t>‹#›</a:t>
            </a:fld>
            <a:endParaRPr lang="en-US"/>
          </a:p>
        </p:txBody>
      </p:sp>
    </p:spTree>
    <p:extLst>
      <p:ext uri="{BB962C8B-B14F-4D97-AF65-F5344CB8AC3E}">
        <p14:creationId xmlns:p14="http://schemas.microsoft.com/office/powerpoint/2010/main" val="2270893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CA019-A088-4FDF-39AE-134CBDE46DC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BAF1277-CC81-3DC4-1606-AA27D9E2B4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88F9C5-EDDC-4956-D7E2-9A323CA95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D9A8AF8-B74C-4E81-08C8-EDEB946D4843}"/>
              </a:ext>
            </a:extLst>
          </p:cNvPr>
          <p:cNvSpPr>
            <a:spLocks noGrp="1"/>
          </p:cNvSpPr>
          <p:nvPr>
            <p:ph type="dt" sz="half" idx="10"/>
          </p:nvPr>
        </p:nvSpPr>
        <p:spPr/>
        <p:txBody>
          <a:bodyPr/>
          <a:lstStyle/>
          <a:p>
            <a:fld id="{96B299C5-B174-7540-9DF9-F6CECCB5A54C}" type="datetimeFigureOut">
              <a:rPr lang="en-US" smtClean="0"/>
              <a:t>3/25/24</a:t>
            </a:fld>
            <a:endParaRPr lang="en-US"/>
          </a:p>
        </p:txBody>
      </p:sp>
      <p:sp>
        <p:nvSpPr>
          <p:cNvPr id="6" name="Footer Placeholder 5">
            <a:extLst>
              <a:ext uri="{FF2B5EF4-FFF2-40B4-BE49-F238E27FC236}">
                <a16:creationId xmlns:a16="http://schemas.microsoft.com/office/drawing/2014/main" id="{76D22D4A-A0FE-2652-FDF6-96FF9D3AD1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3FF259-1584-835A-AF77-CB44C1AF6DC8}"/>
              </a:ext>
            </a:extLst>
          </p:cNvPr>
          <p:cNvSpPr>
            <a:spLocks noGrp="1"/>
          </p:cNvSpPr>
          <p:nvPr>
            <p:ph type="sldNum" sz="quarter" idx="12"/>
          </p:nvPr>
        </p:nvSpPr>
        <p:spPr/>
        <p:txBody>
          <a:bodyPr/>
          <a:lstStyle/>
          <a:p>
            <a:fld id="{6749D8D9-641A-074A-9A61-A3827016EF4E}" type="slidenum">
              <a:rPr lang="en-US" smtClean="0"/>
              <a:t>‹#›</a:t>
            </a:fld>
            <a:endParaRPr lang="en-US"/>
          </a:p>
        </p:txBody>
      </p:sp>
    </p:spTree>
    <p:extLst>
      <p:ext uri="{BB962C8B-B14F-4D97-AF65-F5344CB8AC3E}">
        <p14:creationId xmlns:p14="http://schemas.microsoft.com/office/powerpoint/2010/main" val="2715753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894D3B-0004-D856-F7BC-0C898980CA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8CF1BB9-83D6-BEB0-382E-E2B13AA831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5DCEA4-CE7C-65B4-A01E-B05E312DA8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B299C5-B174-7540-9DF9-F6CECCB5A54C}" type="datetimeFigureOut">
              <a:rPr lang="en-US" smtClean="0"/>
              <a:t>3/25/24</a:t>
            </a:fld>
            <a:endParaRPr lang="en-US"/>
          </a:p>
        </p:txBody>
      </p:sp>
      <p:sp>
        <p:nvSpPr>
          <p:cNvPr id="5" name="Footer Placeholder 4">
            <a:extLst>
              <a:ext uri="{FF2B5EF4-FFF2-40B4-BE49-F238E27FC236}">
                <a16:creationId xmlns:a16="http://schemas.microsoft.com/office/drawing/2014/main" id="{06548D1F-ED67-5F76-90BA-F26A16AD8E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7E524B-4AFE-02C8-6365-DAFCC79E6F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49D8D9-641A-074A-9A61-A3827016EF4E}" type="slidenum">
              <a:rPr lang="en-US" smtClean="0"/>
              <a:t>‹#›</a:t>
            </a:fld>
            <a:endParaRPr lang="en-US"/>
          </a:p>
        </p:txBody>
      </p:sp>
    </p:spTree>
    <p:extLst>
      <p:ext uri="{BB962C8B-B14F-4D97-AF65-F5344CB8AC3E}">
        <p14:creationId xmlns:p14="http://schemas.microsoft.com/office/powerpoint/2010/main" val="1375686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8ACAA-4E1B-7C49-DD25-9882C67DB750}"/>
              </a:ext>
            </a:extLst>
          </p:cNvPr>
          <p:cNvSpPr>
            <a:spLocks noGrp="1"/>
          </p:cNvSpPr>
          <p:nvPr>
            <p:ph type="ctrTitle"/>
          </p:nvPr>
        </p:nvSpPr>
        <p:spPr>
          <a:xfrm>
            <a:off x="991230" y="2147001"/>
            <a:ext cx="9231410" cy="1734266"/>
          </a:xfrm>
        </p:spPr>
        <p:txBody>
          <a:bodyPr anchor="b">
            <a:normAutofit fontScale="90000"/>
          </a:bodyPr>
          <a:lstStyle/>
          <a:p>
            <a:pPr algn="l"/>
            <a:r>
              <a:rPr lang="en-IN" b="1" dirty="0"/>
              <a:t>Exploring Generative Models: </a:t>
            </a:r>
            <a:r>
              <a:rPr lang="en-IN" sz="4800" b="1" dirty="0"/>
              <a:t>StyleGAN and </a:t>
            </a:r>
            <a:r>
              <a:rPr lang="en-IN" sz="4800" b="1" dirty="0" err="1"/>
              <a:t>CycleGAN</a:t>
            </a:r>
            <a:r>
              <a:rPr lang="en-IN" sz="4800" b="1" dirty="0"/>
              <a:t> Analysis</a:t>
            </a:r>
            <a:endParaRPr lang="en-US" sz="4800" b="1" dirty="0"/>
          </a:p>
        </p:txBody>
      </p:sp>
    </p:spTree>
    <p:extLst>
      <p:ext uri="{BB962C8B-B14F-4D97-AF65-F5344CB8AC3E}">
        <p14:creationId xmlns:p14="http://schemas.microsoft.com/office/powerpoint/2010/main" val="967119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C6974C9-25C2-01DC-E97F-9AD237C9279D}"/>
              </a:ext>
            </a:extLst>
          </p:cNvPr>
          <p:cNvPicPr>
            <a:picLocks noGrp="1" noChangeAspect="1"/>
          </p:cNvPicPr>
          <p:nvPr>
            <p:ph idx="1"/>
          </p:nvPr>
        </p:nvPicPr>
        <p:blipFill>
          <a:blip r:embed="rId2"/>
          <a:stretch>
            <a:fillRect/>
          </a:stretch>
        </p:blipFill>
        <p:spPr>
          <a:xfrm>
            <a:off x="6189662" y="1826419"/>
            <a:ext cx="5164138" cy="1466850"/>
          </a:xfrm>
          <a:prstGeom prst="rect">
            <a:avLst/>
          </a:prstGeom>
        </p:spPr>
      </p:pic>
      <p:pic>
        <p:nvPicPr>
          <p:cNvPr id="5" name="Picture 4">
            <a:extLst>
              <a:ext uri="{FF2B5EF4-FFF2-40B4-BE49-F238E27FC236}">
                <a16:creationId xmlns:a16="http://schemas.microsoft.com/office/drawing/2014/main" id="{8127BF3A-33E1-73F1-8877-E7CA4ED7EE0B}"/>
              </a:ext>
            </a:extLst>
          </p:cNvPr>
          <p:cNvPicPr>
            <a:picLocks noChangeAspect="1"/>
          </p:cNvPicPr>
          <p:nvPr/>
        </p:nvPicPr>
        <p:blipFill>
          <a:blip r:embed="rId3"/>
          <a:stretch>
            <a:fillRect/>
          </a:stretch>
        </p:blipFill>
        <p:spPr>
          <a:xfrm>
            <a:off x="6189662" y="3429000"/>
            <a:ext cx="5164138" cy="2803525"/>
          </a:xfrm>
          <a:prstGeom prst="rect">
            <a:avLst/>
          </a:prstGeom>
        </p:spPr>
      </p:pic>
      <p:pic>
        <p:nvPicPr>
          <p:cNvPr id="6" name="Picture 5">
            <a:extLst>
              <a:ext uri="{FF2B5EF4-FFF2-40B4-BE49-F238E27FC236}">
                <a16:creationId xmlns:a16="http://schemas.microsoft.com/office/drawing/2014/main" id="{6181306D-11F5-0E1D-69FB-08F64DB3F4D9}"/>
              </a:ext>
            </a:extLst>
          </p:cNvPr>
          <p:cNvPicPr>
            <a:picLocks noChangeAspect="1"/>
          </p:cNvPicPr>
          <p:nvPr/>
        </p:nvPicPr>
        <p:blipFill>
          <a:blip r:embed="rId4"/>
          <a:stretch>
            <a:fillRect/>
          </a:stretch>
        </p:blipFill>
        <p:spPr>
          <a:xfrm>
            <a:off x="482063" y="1875493"/>
            <a:ext cx="5276850" cy="4341813"/>
          </a:xfrm>
          <a:prstGeom prst="rect">
            <a:avLst/>
          </a:prstGeom>
        </p:spPr>
      </p:pic>
      <p:sp>
        <p:nvSpPr>
          <p:cNvPr id="2" name="Title 1">
            <a:extLst>
              <a:ext uri="{FF2B5EF4-FFF2-40B4-BE49-F238E27FC236}">
                <a16:creationId xmlns:a16="http://schemas.microsoft.com/office/drawing/2014/main" id="{5A8A9708-45CF-0410-81A1-A5860A64C15C}"/>
              </a:ext>
            </a:extLst>
          </p:cNvPr>
          <p:cNvSpPr>
            <a:spLocks noGrp="1"/>
          </p:cNvSpPr>
          <p:nvPr>
            <p:ph type="title"/>
          </p:nvPr>
        </p:nvSpPr>
        <p:spPr>
          <a:xfrm>
            <a:off x="838200" y="184805"/>
            <a:ext cx="10515600" cy="1505883"/>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After 25 epochs</a:t>
            </a:r>
          </a:p>
        </p:txBody>
      </p:sp>
    </p:spTree>
    <p:extLst>
      <p:ext uri="{BB962C8B-B14F-4D97-AF65-F5344CB8AC3E}">
        <p14:creationId xmlns:p14="http://schemas.microsoft.com/office/powerpoint/2010/main" val="2704154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5D59-2514-43DC-DB34-518A7EE217DE}"/>
              </a:ext>
            </a:extLst>
          </p:cNvPr>
          <p:cNvSpPr>
            <a:spLocks noGrp="1"/>
          </p:cNvSpPr>
          <p:nvPr>
            <p:ph type="title"/>
          </p:nvPr>
        </p:nvSpPr>
        <p:spPr>
          <a:xfrm>
            <a:off x="838200" y="365126"/>
            <a:ext cx="10515600" cy="738846"/>
          </a:xfrm>
        </p:spPr>
        <p:txBody>
          <a:bodyPr/>
          <a:lstStyle/>
          <a:p>
            <a:pPr algn="ctr"/>
            <a:r>
              <a:rPr lang="en-IN" b="1" dirty="0">
                <a:effectLst/>
              </a:rPr>
              <a:t>StyleGAN vs. Vanilla GAN</a:t>
            </a:r>
            <a:endParaRPr lang="en-US" dirty="0"/>
          </a:p>
        </p:txBody>
      </p:sp>
      <p:sp>
        <p:nvSpPr>
          <p:cNvPr id="3" name="Content Placeholder 2">
            <a:extLst>
              <a:ext uri="{FF2B5EF4-FFF2-40B4-BE49-F238E27FC236}">
                <a16:creationId xmlns:a16="http://schemas.microsoft.com/office/drawing/2014/main" id="{EABC4A7D-AD66-B44D-BBF0-3357DB5B3C6F}"/>
              </a:ext>
            </a:extLst>
          </p:cNvPr>
          <p:cNvSpPr>
            <a:spLocks noGrp="1"/>
          </p:cNvSpPr>
          <p:nvPr>
            <p:ph idx="1"/>
          </p:nvPr>
        </p:nvSpPr>
        <p:spPr>
          <a:xfrm>
            <a:off x="838200" y="1304693"/>
            <a:ext cx="10515600" cy="4872270"/>
          </a:xfrm>
        </p:spPr>
        <p:txBody>
          <a:bodyPr>
            <a:normAutofit fontScale="85000" lnSpcReduction="10000"/>
          </a:bodyPr>
          <a:lstStyle/>
          <a:p>
            <a:pPr marL="0" indent="0">
              <a:buNone/>
            </a:pPr>
            <a:r>
              <a:rPr lang="en-IN" dirty="0"/>
              <a:t>The key differences that categorize StyleGAN as distinct from vanilla GANs are:</a:t>
            </a:r>
          </a:p>
          <a:p>
            <a:pPr marL="0" indent="0">
              <a:buNone/>
            </a:pPr>
            <a:r>
              <a:rPr lang="en-IN" b="1" dirty="0"/>
              <a:t>Progressive Growth:</a:t>
            </a:r>
            <a:r>
              <a:rPr lang="en-IN" dirty="0"/>
              <a:t> StyleGAN uses progressive growing of both the Generator and the Discriminator, starting with low-resolution images and adding resolution stages, which is not typically seen in vanilla GANs.</a:t>
            </a:r>
          </a:p>
          <a:p>
            <a:pPr marL="0" indent="0">
              <a:buNone/>
            </a:pPr>
            <a:r>
              <a:rPr lang="en-IN" b="1" dirty="0"/>
              <a:t>Adaptive Instance Normalization:</a:t>
            </a:r>
            <a:r>
              <a:rPr lang="en-IN" dirty="0"/>
              <a:t> The use of </a:t>
            </a:r>
            <a:r>
              <a:rPr lang="en-IN" dirty="0" err="1"/>
              <a:t>AdaIN</a:t>
            </a:r>
            <a:r>
              <a:rPr lang="en-IN" dirty="0"/>
              <a:t> allows StyleGAN to control the style of generated images more effectively, creating high-quality, diverse, and customizable results.</a:t>
            </a:r>
          </a:p>
          <a:p>
            <a:pPr marL="0" indent="0">
              <a:buNone/>
            </a:pPr>
            <a:r>
              <a:rPr lang="en-IN" b="1" dirty="0"/>
              <a:t>Equalized Learning Rates:</a:t>
            </a:r>
            <a:r>
              <a:rPr lang="en-IN" dirty="0"/>
              <a:t> StyleGAN ensures that weights in different layers have equalized learning rates, making training more stable and efficient.</a:t>
            </a:r>
          </a:p>
          <a:p>
            <a:pPr marL="0" indent="0">
              <a:buNone/>
            </a:pPr>
            <a:r>
              <a:rPr lang="en-IN" b="1" dirty="0"/>
              <a:t>Noise Injection:</a:t>
            </a:r>
            <a:r>
              <a:rPr lang="en-IN" dirty="0"/>
              <a:t> The introduction of noise at various layers in the Generator adds a level of randomness, resulting in more natural-looking images.</a:t>
            </a:r>
          </a:p>
          <a:p>
            <a:pPr marL="0" indent="0">
              <a:buNone/>
            </a:pPr>
            <a:r>
              <a:rPr lang="en-IN" b="1" dirty="0"/>
              <a:t>Gradient Penalty:</a:t>
            </a:r>
            <a:r>
              <a:rPr lang="en-IN" dirty="0"/>
              <a:t> StyleGAN uses a gradient penalty to encourage the generator to produce smoother images, contributing to the quality of the generated images.</a:t>
            </a:r>
          </a:p>
          <a:p>
            <a:endParaRPr lang="en-US" dirty="0"/>
          </a:p>
        </p:txBody>
      </p:sp>
    </p:spTree>
    <p:extLst>
      <p:ext uri="{BB962C8B-B14F-4D97-AF65-F5344CB8AC3E}">
        <p14:creationId xmlns:p14="http://schemas.microsoft.com/office/powerpoint/2010/main" val="389547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5E2B-E4B2-1B21-03D1-91FBFCE07A18}"/>
              </a:ext>
            </a:extLst>
          </p:cNvPr>
          <p:cNvSpPr>
            <a:spLocks noGrp="1"/>
          </p:cNvSpPr>
          <p:nvPr>
            <p:ph type="title"/>
          </p:nvPr>
        </p:nvSpPr>
        <p:spPr>
          <a:xfrm>
            <a:off x="838200" y="0"/>
            <a:ext cx="10515600" cy="1325563"/>
          </a:xfrm>
        </p:spPr>
        <p:txBody>
          <a:bodyPr/>
          <a:lstStyle/>
          <a:p>
            <a:pPr algn="ctr"/>
            <a:r>
              <a:rPr lang="en-IN" b="1" dirty="0">
                <a:latin typeface="+mn-lt"/>
              </a:rPr>
              <a:t>Generator in StyleGAN</a:t>
            </a:r>
            <a:endParaRPr lang="en-US" b="1" dirty="0">
              <a:latin typeface="+mn-lt"/>
            </a:endParaRPr>
          </a:p>
        </p:txBody>
      </p:sp>
      <p:sp>
        <p:nvSpPr>
          <p:cNvPr id="3" name="Content Placeholder 2">
            <a:extLst>
              <a:ext uri="{FF2B5EF4-FFF2-40B4-BE49-F238E27FC236}">
                <a16:creationId xmlns:a16="http://schemas.microsoft.com/office/drawing/2014/main" id="{E67563BA-A6ED-946E-BF09-39CA60151F6F}"/>
              </a:ext>
            </a:extLst>
          </p:cNvPr>
          <p:cNvSpPr>
            <a:spLocks noGrp="1"/>
          </p:cNvSpPr>
          <p:nvPr>
            <p:ph idx="1"/>
          </p:nvPr>
        </p:nvSpPr>
        <p:spPr>
          <a:xfrm>
            <a:off x="273203" y="3626821"/>
            <a:ext cx="11424425" cy="2930095"/>
          </a:xfrm>
        </p:spPr>
        <p:txBody>
          <a:bodyPr>
            <a:normAutofit fontScale="55000" lnSpcReduction="20000"/>
          </a:bodyPr>
          <a:lstStyle/>
          <a:p>
            <a:pPr marL="0" marR="0" lvl="0" indent="0" algn="l" defTabSz="914400" rtl="0" eaLnBrk="1" fontAlgn="auto" latinLnBrk="0" hangingPunct="1">
              <a:lnSpc>
                <a:spcPct val="100000"/>
              </a:lnSpc>
              <a:spcBef>
                <a:spcPts val="0"/>
              </a:spcBef>
              <a:spcAft>
                <a:spcPts val="0"/>
              </a:spcAft>
              <a:buClrTx/>
              <a:buSzTx/>
              <a:buNone/>
              <a:tabLst/>
              <a:defRPr/>
            </a:pPr>
            <a:endParaRPr lang="en-IN" dirty="0"/>
          </a:p>
          <a:p>
            <a:pPr marL="0" indent="0">
              <a:buNone/>
            </a:pPr>
            <a:r>
              <a:rPr lang="en-IN" b="1" dirty="0"/>
              <a:t>Progressive Growth:</a:t>
            </a:r>
            <a:r>
              <a:rPr lang="en-IN" dirty="0"/>
              <a:t> It starts at a low resolution (e.g., 4x4) and progressively increases the image resolution in stages </a:t>
            </a:r>
            <a:r>
              <a:rPr lang="en-IN" dirty="0" err="1"/>
              <a:t>upto</a:t>
            </a:r>
            <a:r>
              <a:rPr lang="en-IN" dirty="0"/>
              <a:t> 32X32. It generates images in multiple resolutions and merges them to create higher-resolution images with finer detail.</a:t>
            </a:r>
          </a:p>
          <a:p>
            <a:pPr marL="0" indent="0">
              <a:buNone/>
            </a:pPr>
            <a:r>
              <a:rPr lang="en-IN" b="1" dirty="0"/>
              <a:t>Adaptive Instance Normalization (</a:t>
            </a:r>
            <a:r>
              <a:rPr lang="en-IN" b="1" dirty="0" err="1"/>
              <a:t>AdaIN</a:t>
            </a:r>
            <a:r>
              <a:rPr lang="en-IN" b="1" dirty="0"/>
              <a:t>):</a:t>
            </a:r>
            <a:r>
              <a:rPr lang="en-IN" dirty="0"/>
              <a:t> Instead of standard normalization techniques, StyleGAN employs </a:t>
            </a:r>
            <a:r>
              <a:rPr lang="en-IN" dirty="0" err="1"/>
              <a:t>AdaIN</a:t>
            </a:r>
            <a:r>
              <a:rPr lang="en-IN" dirty="0"/>
              <a:t>. It takes a style code (learned from the input noise) and adapts the normalization parameters for each layer individually. This allows for more precise control over the style of the generated image, making it possible to create diverse and high-quality images.</a:t>
            </a:r>
          </a:p>
          <a:p>
            <a:pPr marL="0" indent="0">
              <a:buNone/>
            </a:pPr>
            <a:r>
              <a:rPr lang="en-IN" b="1" dirty="0"/>
              <a:t>Noise Injection:</a:t>
            </a:r>
            <a:r>
              <a:rPr lang="en-IN" dirty="0"/>
              <a:t> Noise is added at different layers of the Generator. This noise helps in introducing randomness and can create variations in the generated images, making them appear more natural.</a:t>
            </a:r>
          </a:p>
          <a:p>
            <a:pPr marL="0" indent="0">
              <a:buNone/>
            </a:pPr>
            <a:r>
              <a:rPr lang="en-IN" b="1" dirty="0"/>
              <a:t>Equalized Learning Rates:</a:t>
            </a:r>
            <a:r>
              <a:rPr lang="en-IN" dirty="0"/>
              <a:t> Equalized convolution and dense layers are used to ensure that the learning rates of weights in different layers are normalized. This technique helps stabilize training and allows for more efficient optimization.</a:t>
            </a:r>
          </a:p>
          <a:p>
            <a:endParaRPr lang="en-US" dirty="0"/>
          </a:p>
          <a:p>
            <a:endParaRPr lang="en-US" dirty="0"/>
          </a:p>
        </p:txBody>
      </p:sp>
      <p:pic>
        <p:nvPicPr>
          <p:cNvPr id="5" name="Picture 4" descr="A screenshot of a computer&#10;&#10;Description automatically generated">
            <a:extLst>
              <a:ext uri="{FF2B5EF4-FFF2-40B4-BE49-F238E27FC236}">
                <a16:creationId xmlns:a16="http://schemas.microsoft.com/office/drawing/2014/main" id="{49DC93E4-2DA3-D710-7874-DE3B7C41B934}"/>
              </a:ext>
            </a:extLst>
          </p:cNvPr>
          <p:cNvPicPr>
            <a:picLocks noChangeAspect="1"/>
          </p:cNvPicPr>
          <p:nvPr/>
        </p:nvPicPr>
        <p:blipFill>
          <a:blip r:embed="rId3"/>
          <a:stretch>
            <a:fillRect/>
          </a:stretch>
        </p:blipFill>
        <p:spPr>
          <a:xfrm>
            <a:off x="273204" y="1474636"/>
            <a:ext cx="11645591" cy="1756544"/>
          </a:xfrm>
          <a:prstGeom prst="rect">
            <a:avLst/>
          </a:prstGeom>
        </p:spPr>
      </p:pic>
    </p:spTree>
    <p:extLst>
      <p:ext uri="{BB962C8B-B14F-4D97-AF65-F5344CB8AC3E}">
        <p14:creationId xmlns:p14="http://schemas.microsoft.com/office/powerpoint/2010/main" val="2410440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C0061-9E53-A936-FC3E-5571927B6106}"/>
              </a:ext>
            </a:extLst>
          </p:cNvPr>
          <p:cNvSpPr>
            <a:spLocks noGrp="1"/>
          </p:cNvSpPr>
          <p:nvPr>
            <p:ph type="title"/>
          </p:nvPr>
        </p:nvSpPr>
        <p:spPr/>
        <p:txBody>
          <a:bodyPr/>
          <a:lstStyle/>
          <a:p>
            <a:pPr algn="ctr"/>
            <a:r>
              <a:rPr lang="en-US" b="1" dirty="0">
                <a:latin typeface="+mn-lt"/>
              </a:rPr>
              <a:t>Discriminator in </a:t>
            </a:r>
            <a:r>
              <a:rPr lang="en-US" b="1" dirty="0" err="1">
                <a:latin typeface="+mn-lt"/>
              </a:rPr>
              <a:t>StyleGAN</a:t>
            </a:r>
            <a:endParaRPr lang="en-US" b="1" dirty="0">
              <a:latin typeface="+mn-lt"/>
            </a:endParaRPr>
          </a:p>
        </p:txBody>
      </p:sp>
      <p:sp>
        <p:nvSpPr>
          <p:cNvPr id="3" name="Content Placeholder 2">
            <a:extLst>
              <a:ext uri="{FF2B5EF4-FFF2-40B4-BE49-F238E27FC236}">
                <a16:creationId xmlns:a16="http://schemas.microsoft.com/office/drawing/2014/main" id="{7DED9D76-08BF-A26C-E109-EE43A0B66EC6}"/>
              </a:ext>
            </a:extLst>
          </p:cNvPr>
          <p:cNvSpPr>
            <a:spLocks noGrp="1"/>
          </p:cNvSpPr>
          <p:nvPr>
            <p:ph idx="1"/>
          </p:nvPr>
        </p:nvSpPr>
        <p:spPr>
          <a:xfrm>
            <a:off x="838200" y="1690688"/>
            <a:ext cx="10515600" cy="1866900"/>
          </a:xfrm>
        </p:spPr>
        <p:txBody>
          <a:bodyPr>
            <a:normAutofit/>
          </a:bodyPr>
          <a:lstStyle/>
          <a:p>
            <a:r>
              <a:rPr lang="en-IN" dirty="0"/>
              <a:t>The StyleGAN Discriminator is also designed with progressive growth, making it capable of evaluating images at different resolutions. Key components include:</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18CD3AFA-3908-C567-F8FE-EBFDF16A56E5}"/>
              </a:ext>
            </a:extLst>
          </p:cNvPr>
          <p:cNvPicPr>
            <a:picLocks noChangeAspect="1"/>
          </p:cNvPicPr>
          <p:nvPr/>
        </p:nvPicPr>
        <p:blipFill>
          <a:blip r:embed="rId2"/>
          <a:stretch>
            <a:fillRect/>
          </a:stretch>
        </p:blipFill>
        <p:spPr>
          <a:xfrm>
            <a:off x="5752649" y="3557588"/>
            <a:ext cx="6223000" cy="1866900"/>
          </a:xfrm>
          <a:prstGeom prst="rect">
            <a:avLst/>
          </a:prstGeom>
        </p:spPr>
      </p:pic>
      <p:sp>
        <p:nvSpPr>
          <p:cNvPr id="6" name="TextBox 5">
            <a:extLst>
              <a:ext uri="{FF2B5EF4-FFF2-40B4-BE49-F238E27FC236}">
                <a16:creationId xmlns:a16="http://schemas.microsoft.com/office/drawing/2014/main" id="{DE6EC395-133D-4B8F-A111-7B25AC51E6E7}"/>
              </a:ext>
            </a:extLst>
          </p:cNvPr>
          <p:cNvSpPr txBox="1"/>
          <p:nvPr/>
        </p:nvSpPr>
        <p:spPr>
          <a:xfrm>
            <a:off x="551986" y="3090154"/>
            <a:ext cx="5034775" cy="3416320"/>
          </a:xfrm>
          <a:prstGeom prst="rect">
            <a:avLst/>
          </a:prstGeom>
          <a:noFill/>
        </p:spPr>
        <p:txBody>
          <a:bodyPr wrap="square">
            <a:spAutoFit/>
          </a:bodyPr>
          <a:lstStyle/>
          <a:p>
            <a:pPr marL="0" indent="0">
              <a:buNone/>
            </a:pPr>
            <a:r>
              <a:rPr lang="en-IN" b="1" dirty="0"/>
              <a:t>Progressive Growth:</a:t>
            </a:r>
            <a:r>
              <a:rPr lang="en-IN" dirty="0"/>
              <a:t> Similar to the Generator, the Discriminator evaluates images at multiple resolutions to provide more accurate feedback.</a:t>
            </a:r>
          </a:p>
          <a:p>
            <a:pPr marL="0" indent="0">
              <a:buNone/>
            </a:pPr>
            <a:r>
              <a:rPr lang="en-IN" b="1" dirty="0"/>
              <a:t>Gradient Penalty:</a:t>
            </a:r>
            <a:r>
              <a:rPr lang="en-IN" dirty="0"/>
              <a:t> StyleGAN uses the Wasserstein GAN loss, and it incorporates a gradient penalty to encourage the generator to produce smoother images. This is an improvement over traditional GANs, as it helps control the quality of generated images.</a:t>
            </a:r>
          </a:p>
          <a:p>
            <a:pPr marL="0" indent="0">
              <a:buNone/>
            </a:pPr>
            <a:r>
              <a:rPr lang="en-IN" b="1" dirty="0"/>
              <a:t>Minibatch Standard Deviation:</a:t>
            </a:r>
            <a:r>
              <a:rPr lang="en-IN" dirty="0"/>
              <a:t> Used to improve the stability of training by introducing a form of diversity within the </a:t>
            </a:r>
            <a:endParaRPr lang="en-US" dirty="0"/>
          </a:p>
        </p:txBody>
      </p:sp>
    </p:spTree>
    <p:extLst>
      <p:ext uri="{BB962C8B-B14F-4D97-AF65-F5344CB8AC3E}">
        <p14:creationId xmlns:p14="http://schemas.microsoft.com/office/powerpoint/2010/main" val="611656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2454F8-CB0D-8DE3-AA7B-31FC07021A3F}"/>
              </a:ext>
            </a:extLst>
          </p:cNvPr>
          <p:cNvPicPr>
            <a:picLocks noChangeAspect="1"/>
          </p:cNvPicPr>
          <p:nvPr/>
        </p:nvPicPr>
        <p:blipFill>
          <a:blip r:embed="rId2"/>
          <a:stretch>
            <a:fillRect/>
          </a:stretch>
        </p:blipFill>
        <p:spPr>
          <a:xfrm>
            <a:off x="2486722" y="852617"/>
            <a:ext cx="7410364" cy="5809360"/>
          </a:xfrm>
          <a:prstGeom prst="rect">
            <a:avLst/>
          </a:prstGeom>
        </p:spPr>
      </p:pic>
      <p:sp>
        <p:nvSpPr>
          <p:cNvPr id="9" name="TextBox 8">
            <a:extLst>
              <a:ext uri="{FF2B5EF4-FFF2-40B4-BE49-F238E27FC236}">
                <a16:creationId xmlns:a16="http://schemas.microsoft.com/office/drawing/2014/main" id="{AA4BA7FD-1B4D-D21F-3153-ABD5BC205406}"/>
              </a:ext>
            </a:extLst>
          </p:cNvPr>
          <p:cNvSpPr txBox="1"/>
          <p:nvPr/>
        </p:nvSpPr>
        <p:spPr>
          <a:xfrm>
            <a:off x="3231145" y="196023"/>
            <a:ext cx="5881354" cy="584775"/>
          </a:xfrm>
          <a:prstGeom prst="rect">
            <a:avLst/>
          </a:prstGeom>
          <a:noFill/>
        </p:spPr>
        <p:txBody>
          <a:bodyPr wrap="none" rtlCol="0">
            <a:spAutoFit/>
          </a:bodyPr>
          <a:lstStyle/>
          <a:p>
            <a:r>
              <a:rPr lang="en-US" sz="3200" b="1" dirty="0"/>
              <a:t>Previous output with Vanilla GAN</a:t>
            </a:r>
          </a:p>
        </p:txBody>
      </p:sp>
    </p:spTree>
    <p:extLst>
      <p:ext uri="{BB962C8B-B14F-4D97-AF65-F5344CB8AC3E}">
        <p14:creationId xmlns:p14="http://schemas.microsoft.com/office/powerpoint/2010/main" val="3957848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4AB325-5374-7B1C-2690-293C337150BA}"/>
              </a:ext>
            </a:extLst>
          </p:cNvPr>
          <p:cNvPicPr>
            <a:picLocks noChangeAspect="1"/>
          </p:cNvPicPr>
          <p:nvPr/>
        </p:nvPicPr>
        <p:blipFill>
          <a:blip r:embed="rId2"/>
          <a:stretch>
            <a:fillRect/>
          </a:stretch>
        </p:blipFill>
        <p:spPr>
          <a:xfrm>
            <a:off x="1079775" y="643466"/>
            <a:ext cx="3206760" cy="1603380"/>
          </a:xfrm>
          <a:prstGeom prst="rect">
            <a:avLst/>
          </a:prstGeom>
        </p:spPr>
      </p:pic>
      <p:pic>
        <p:nvPicPr>
          <p:cNvPr id="10" name="Picture 9">
            <a:extLst>
              <a:ext uri="{FF2B5EF4-FFF2-40B4-BE49-F238E27FC236}">
                <a16:creationId xmlns:a16="http://schemas.microsoft.com/office/drawing/2014/main" id="{462547BE-75E2-D603-F277-2B278C3EEBF6}"/>
              </a:ext>
            </a:extLst>
          </p:cNvPr>
          <p:cNvPicPr>
            <a:picLocks noChangeAspect="1"/>
          </p:cNvPicPr>
          <p:nvPr/>
        </p:nvPicPr>
        <p:blipFill>
          <a:blip r:embed="rId3"/>
          <a:stretch>
            <a:fillRect/>
          </a:stretch>
        </p:blipFill>
        <p:spPr>
          <a:xfrm>
            <a:off x="4517531" y="643466"/>
            <a:ext cx="3206760" cy="1603380"/>
          </a:xfrm>
          <a:prstGeom prst="rect">
            <a:avLst/>
          </a:prstGeom>
        </p:spPr>
      </p:pic>
      <p:pic>
        <p:nvPicPr>
          <p:cNvPr id="11" name="Picture 10">
            <a:extLst>
              <a:ext uri="{FF2B5EF4-FFF2-40B4-BE49-F238E27FC236}">
                <a16:creationId xmlns:a16="http://schemas.microsoft.com/office/drawing/2014/main" id="{EBD1F8F8-F5F2-8CF9-1940-741647D84F38}"/>
              </a:ext>
            </a:extLst>
          </p:cNvPr>
          <p:cNvPicPr>
            <a:picLocks noChangeAspect="1"/>
          </p:cNvPicPr>
          <p:nvPr/>
        </p:nvPicPr>
        <p:blipFill>
          <a:blip r:embed="rId4"/>
          <a:stretch>
            <a:fillRect/>
          </a:stretch>
        </p:blipFill>
        <p:spPr>
          <a:xfrm>
            <a:off x="7955286" y="643466"/>
            <a:ext cx="3206760" cy="1603380"/>
          </a:xfrm>
          <a:prstGeom prst="rect">
            <a:avLst/>
          </a:prstGeom>
        </p:spPr>
      </p:pic>
      <p:pic>
        <p:nvPicPr>
          <p:cNvPr id="12" name="Picture 11">
            <a:extLst>
              <a:ext uri="{FF2B5EF4-FFF2-40B4-BE49-F238E27FC236}">
                <a16:creationId xmlns:a16="http://schemas.microsoft.com/office/drawing/2014/main" id="{4821F05B-46E7-B8DC-9C6F-B892F3073746}"/>
              </a:ext>
            </a:extLst>
          </p:cNvPr>
          <p:cNvPicPr>
            <a:picLocks noChangeAspect="1"/>
          </p:cNvPicPr>
          <p:nvPr/>
        </p:nvPicPr>
        <p:blipFill>
          <a:blip r:embed="rId5"/>
          <a:stretch>
            <a:fillRect/>
          </a:stretch>
        </p:blipFill>
        <p:spPr>
          <a:xfrm>
            <a:off x="1079775" y="2627309"/>
            <a:ext cx="3206760" cy="1603380"/>
          </a:xfrm>
          <a:prstGeom prst="rect">
            <a:avLst/>
          </a:prstGeom>
        </p:spPr>
      </p:pic>
      <p:pic>
        <p:nvPicPr>
          <p:cNvPr id="13" name="Picture 12">
            <a:extLst>
              <a:ext uri="{FF2B5EF4-FFF2-40B4-BE49-F238E27FC236}">
                <a16:creationId xmlns:a16="http://schemas.microsoft.com/office/drawing/2014/main" id="{EB3679C0-15CD-4153-D363-F8590489E7D3}"/>
              </a:ext>
            </a:extLst>
          </p:cNvPr>
          <p:cNvPicPr>
            <a:picLocks noChangeAspect="1"/>
          </p:cNvPicPr>
          <p:nvPr/>
        </p:nvPicPr>
        <p:blipFill>
          <a:blip r:embed="rId6"/>
          <a:stretch>
            <a:fillRect/>
          </a:stretch>
        </p:blipFill>
        <p:spPr>
          <a:xfrm>
            <a:off x="4517531" y="2627309"/>
            <a:ext cx="3206760" cy="1603380"/>
          </a:xfrm>
          <a:prstGeom prst="rect">
            <a:avLst/>
          </a:prstGeom>
        </p:spPr>
      </p:pic>
      <p:pic>
        <p:nvPicPr>
          <p:cNvPr id="14" name="Picture 13">
            <a:extLst>
              <a:ext uri="{FF2B5EF4-FFF2-40B4-BE49-F238E27FC236}">
                <a16:creationId xmlns:a16="http://schemas.microsoft.com/office/drawing/2014/main" id="{332145D5-05E4-C8E6-B1C3-557C9549F397}"/>
              </a:ext>
            </a:extLst>
          </p:cNvPr>
          <p:cNvPicPr>
            <a:picLocks noChangeAspect="1"/>
          </p:cNvPicPr>
          <p:nvPr/>
        </p:nvPicPr>
        <p:blipFill>
          <a:blip r:embed="rId7"/>
          <a:stretch>
            <a:fillRect/>
          </a:stretch>
        </p:blipFill>
        <p:spPr>
          <a:xfrm>
            <a:off x="7955286" y="2627309"/>
            <a:ext cx="3206760" cy="1603380"/>
          </a:xfrm>
          <a:prstGeom prst="rect">
            <a:avLst/>
          </a:prstGeom>
        </p:spPr>
      </p:pic>
      <p:pic>
        <p:nvPicPr>
          <p:cNvPr id="15" name="Picture 14">
            <a:extLst>
              <a:ext uri="{FF2B5EF4-FFF2-40B4-BE49-F238E27FC236}">
                <a16:creationId xmlns:a16="http://schemas.microsoft.com/office/drawing/2014/main" id="{BF9C668C-F348-1549-5510-F8982682D846}"/>
              </a:ext>
            </a:extLst>
          </p:cNvPr>
          <p:cNvPicPr>
            <a:picLocks noChangeAspect="1"/>
          </p:cNvPicPr>
          <p:nvPr/>
        </p:nvPicPr>
        <p:blipFill>
          <a:blip r:embed="rId8"/>
          <a:stretch>
            <a:fillRect/>
          </a:stretch>
        </p:blipFill>
        <p:spPr>
          <a:xfrm>
            <a:off x="1029953" y="4611153"/>
            <a:ext cx="2137840" cy="1603380"/>
          </a:xfrm>
          <a:prstGeom prst="rect">
            <a:avLst/>
          </a:prstGeom>
        </p:spPr>
      </p:pic>
      <p:pic>
        <p:nvPicPr>
          <p:cNvPr id="16" name="Picture 15">
            <a:extLst>
              <a:ext uri="{FF2B5EF4-FFF2-40B4-BE49-F238E27FC236}">
                <a16:creationId xmlns:a16="http://schemas.microsoft.com/office/drawing/2014/main" id="{9D75D0A7-9E60-0BBF-B0E9-D19182BDEEC7}"/>
              </a:ext>
            </a:extLst>
          </p:cNvPr>
          <p:cNvPicPr>
            <a:picLocks noChangeAspect="1"/>
          </p:cNvPicPr>
          <p:nvPr/>
        </p:nvPicPr>
        <p:blipFill>
          <a:blip r:embed="rId9"/>
          <a:stretch>
            <a:fillRect/>
          </a:stretch>
        </p:blipFill>
        <p:spPr>
          <a:xfrm>
            <a:off x="3661489" y="4611153"/>
            <a:ext cx="2137840" cy="1603380"/>
          </a:xfrm>
          <a:prstGeom prst="rect">
            <a:avLst/>
          </a:prstGeom>
        </p:spPr>
      </p:pic>
      <p:pic>
        <p:nvPicPr>
          <p:cNvPr id="17" name="Picture 16">
            <a:extLst>
              <a:ext uri="{FF2B5EF4-FFF2-40B4-BE49-F238E27FC236}">
                <a16:creationId xmlns:a16="http://schemas.microsoft.com/office/drawing/2014/main" id="{3C5D1CD5-60F4-F0E3-2A84-8730A3A55921}"/>
              </a:ext>
            </a:extLst>
          </p:cNvPr>
          <p:cNvPicPr>
            <a:picLocks noChangeAspect="1"/>
          </p:cNvPicPr>
          <p:nvPr/>
        </p:nvPicPr>
        <p:blipFill>
          <a:blip r:embed="rId10"/>
          <a:stretch>
            <a:fillRect/>
          </a:stretch>
        </p:blipFill>
        <p:spPr>
          <a:xfrm>
            <a:off x="6342848" y="4611153"/>
            <a:ext cx="2137840" cy="1603380"/>
          </a:xfrm>
          <a:prstGeom prst="rect">
            <a:avLst/>
          </a:prstGeom>
        </p:spPr>
      </p:pic>
      <p:pic>
        <p:nvPicPr>
          <p:cNvPr id="18" name="Picture 17">
            <a:extLst>
              <a:ext uri="{FF2B5EF4-FFF2-40B4-BE49-F238E27FC236}">
                <a16:creationId xmlns:a16="http://schemas.microsoft.com/office/drawing/2014/main" id="{FABF1829-7D12-3834-49EF-8EA48E16C450}"/>
              </a:ext>
            </a:extLst>
          </p:cNvPr>
          <p:cNvPicPr>
            <a:picLocks noChangeAspect="1"/>
          </p:cNvPicPr>
          <p:nvPr/>
        </p:nvPicPr>
        <p:blipFill>
          <a:blip r:embed="rId11"/>
          <a:stretch>
            <a:fillRect/>
          </a:stretch>
        </p:blipFill>
        <p:spPr>
          <a:xfrm>
            <a:off x="9024206" y="4611153"/>
            <a:ext cx="2137840" cy="1603380"/>
          </a:xfrm>
          <a:prstGeom prst="rect">
            <a:avLst/>
          </a:prstGeom>
        </p:spPr>
      </p:pic>
      <p:sp>
        <p:nvSpPr>
          <p:cNvPr id="19" name="TextBox 18">
            <a:extLst>
              <a:ext uri="{FF2B5EF4-FFF2-40B4-BE49-F238E27FC236}">
                <a16:creationId xmlns:a16="http://schemas.microsoft.com/office/drawing/2014/main" id="{D841A63A-39C8-8978-0DC4-5E3B5DD4D067}"/>
              </a:ext>
            </a:extLst>
          </p:cNvPr>
          <p:cNvSpPr txBox="1"/>
          <p:nvPr/>
        </p:nvSpPr>
        <p:spPr>
          <a:xfrm>
            <a:off x="4661761" y="258375"/>
            <a:ext cx="2918299" cy="369332"/>
          </a:xfrm>
          <a:prstGeom prst="rect">
            <a:avLst/>
          </a:prstGeom>
          <a:noFill/>
        </p:spPr>
        <p:txBody>
          <a:bodyPr wrap="none" rtlCol="0">
            <a:spAutoFit/>
          </a:bodyPr>
          <a:lstStyle/>
          <a:p>
            <a:r>
              <a:rPr lang="en-US" dirty="0"/>
              <a:t>Improvement with Style GAN</a:t>
            </a:r>
          </a:p>
        </p:txBody>
      </p:sp>
    </p:spTree>
    <p:extLst>
      <p:ext uri="{BB962C8B-B14F-4D97-AF65-F5344CB8AC3E}">
        <p14:creationId xmlns:p14="http://schemas.microsoft.com/office/powerpoint/2010/main" val="50574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9DE9F-3D80-53C1-1399-C810650A667F}"/>
              </a:ext>
            </a:extLst>
          </p:cNvPr>
          <p:cNvSpPr>
            <a:spLocks noGrp="1"/>
          </p:cNvSpPr>
          <p:nvPr>
            <p:ph type="title"/>
          </p:nvPr>
        </p:nvSpPr>
        <p:spPr>
          <a:xfrm>
            <a:off x="1043637" y="89766"/>
            <a:ext cx="10127166" cy="839207"/>
          </a:xfrm>
        </p:spPr>
        <p:txBody>
          <a:bodyPr/>
          <a:lstStyle/>
          <a:p>
            <a:pPr algn="ctr"/>
            <a:r>
              <a:rPr lang="en-US" b="1" dirty="0"/>
              <a:t>Output using pre-trained weights</a:t>
            </a:r>
          </a:p>
        </p:txBody>
      </p:sp>
      <p:sp>
        <p:nvSpPr>
          <p:cNvPr id="6" name="TextBox 5">
            <a:extLst>
              <a:ext uri="{FF2B5EF4-FFF2-40B4-BE49-F238E27FC236}">
                <a16:creationId xmlns:a16="http://schemas.microsoft.com/office/drawing/2014/main" id="{992BA952-932E-54AD-70EB-D248C493884A}"/>
              </a:ext>
            </a:extLst>
          </p:cNvPr>
          <p:cNvSpPr txBox="1"/>
          <p:nvPr/>
        </p:nvSpPr>
        <p:spPr>
          <a:xfrm>
            <a:off x="172278" y="1033354"/>
            <a:ext cx="6098582" cy="369332"/>
          </a:xfrm>
          <a:prstGeom prst="rect">
            <a:avLst/>
          </a:prstGeom>
          <a:noFill/>
        </p:spPr>
        <p:txBody>
          <a:bodyPr wrap="square">
            <a:spAutoFit/>
          </a:bodyPr>
          <a:lstStyle/>
          <a:p>
            <a:r>
              <a:rPr lang="en-IN" b="1" i="0" dirty="0">
                <a:effectLst/>
                <a:latin typeface="-apple-system"/>
              </a:rPr>
              <a:t> first random latent vector + generate first image</a:t>
            </a:r>
            <a:endParaRPr lang="en-US" dirty="0"/>
          </a:p>
        </p:txBody>
      </p:sp>
      <p:pic>
        <p:nvPicPr>
          <p:cNvPr id="7" name="Picture 6">
            <a:extLst>
              <a:ext uri="{FF2B5EF4-FFF2-40B4-BE49-F238E27FC236}">
                <a16:creationId xmlns:a16="http://schemas.microsoft.com/office/drawing/2014/main" id="{2D9F4B5E-D0AC-CE05-F6D3-354193EE060B}"/>
              </a:ext>
            </a:extLst>
          </p:cNvPr>
          <p:cNvPicPr>
            <a:picLocks noChangeAspect="1"/>
          </p:cNvPicPr>
          <p:nvPr/>
        </p:nvPicPr>
        <p:blipFill>
          <a:blip r:embed="rId2"/>
          <a:stretch>
            <a:fillRect/>
          </a:stretch>
        </p:blipFill>
        <p:spPr>
          <a:xfrm>
            <a:off x="1257082" y="1402686"/>
            <a:ext cx="2323026" cy="2323026"/>
          </a:xfrm>
          <a:prstGeom prst="rect">
            <a:avLst/>
          </a:prstGeom>
        </p:spPr>
      </p:pic>
      <p:sp>
        <p:nvSpPr>
          <p:cNvPr id="9" name="TextBox 8">
            <a:extLst>
              <a:ext uri="{FF2B5EF4-FFF2-40B4-BE49-F238E27FC236}">
                <a16:creationId xmlns:a16="http://schemas.microsoft.com/office/drawing/2014/main" id="{3F503962-2B11-E7B6-1CB2-6963F38DD5F9}"/>
              </a:ext>
            </a:extLst>
          </p:cNvPr>
          <p:cNvSpPr txBox="1"/>
          <p:nvPr/>
        </p:nvSpPr>
        <p:spPr>
          <a:xfrm>
            <a:off x="172278" y="3876152"/>
            <a:ext cx="6098582" cy="369332"/>
          </a:xfrm>
          <a:prstGeom prst="rect">
            <a:avLst/>
          </a:prstGeom>
          <a:noFill/>
        </p:spPr>
        <p:txBody>
          <a:bodyPr wrap="square">
            <a:spAutoFit/>
          </a:bodyPr>
          <a:lstStyle/>
          <a:p>
            <a:r>
              <a:rPr lang="en-IN" b="1" i="0" dirty="0">
                <a:effectLst/>
                <a:latin typeface="-apple-system"/>
              </a:rPr>
              <a:t>second random latent vector + generate second image</a:t>
            </a:r>
            <a:endParaRPr lang="en-US" dirty="0"/>
          </a:p>
        </p:txBody>
      </p:sp>
      <p:pic>
        <p:nvPicPr>
          <p:cNvPr id="10" name="Picture 9">
            <a:extLst>
              <a:ext uri="{FF2B5EF4-FFF2-40B4-BE49-F238E27FC236}">
                <a16:creationId xmlns:a16="http://schemas.microsoft.com/office/drawing/2014/main" id="{FD3B731D-AB59-00F3-29D0-DC03F77242EB}"/>
              </a:ext>
            </a:extLst>
          </p:cNvPr>
          <p:cNvPicPr>
            <a:picLocks noChangeAspect="1"/>
          </p:cNvPicPr>
          <p:nvPr/>
        </p:nvPicPr>
        <p:blipFill>
          <a:blip r:embed="rId3"/>
          <a:stretch>
            <a:fillRect/>
          </a:stretch>
        </p:blipFill>
        <p:spPr>
          <a:xfrm>
            <a:off x="1257082" y="4362285"/>
            <a:ext cx="2323026" cy="2323026"/>
          </a:xfrm>
          <a:prstGeom prst="rect">
            <a:avLst/>
          </a:prstGeom>
        </p:spPr>
      </p:pic>
      <p:pic>
        <p:nvPicPr>
          <p:cNvPr id="12" name="Picture 11">
            <a:extLst>
              <a:ext uri="{FF2B5EF4-FFF2-40B4-BE49-F238E27FC236}">
                <a16:creationId xmlns:a16="http://schemas.microsoft.com/office/drawing/2014/main" id="{FEE7EBE9-E4E1-38CD-362D-AAA9B808543A}"/>
              </a:ext>
            </a:extLst>
          </p:cNvPr>
          <p:cNvPicPr>
            <a:picLocks noChangeAspect="1"/>
          </p:cNvPicPr>
          <p:nvPr/>
        </p:nvPicPr>
        <p:blipFill>
          <a:blip r:embed="rId4"/>
          <a:stretch>
            <a:fillRect/>
          </a:stretch>
        </p:blipFill>
        <p:spPr>
          <a:xfrm>
            <a:off x="7763575" y="3876152"/>
            <a:ext cx="2616200" cy="2654300"/>
          </a:xfrm>
          <a:prstGeom prst="rect">
            <a:avLst/>
          </a:prstGeom>
        </p:spPr>
      </p:pic>
      <p:pic>
        <p:nvPicPr>
          <p:cNvPr id="14" name="Picture 13">
            <a:extLst>
              <a:ext uri="{FF2B5EF4-FFF2-40B4-BE49-F238E27FC236}">
                <a16:creationId xmlns:a16="http://schemas.microsoft.com/office/drawing/2014/main" id="{76132444-EA7E-FBB5-8C2E-562F36AB4C14}"/>
              </a:ext>
            </a:extLst>
          </p:cNvPr>
          <p:cNvPicPr>
            <a:picLocks noChangeAspect="1"/>
          </p:cNvPicPr>
          <p:nvPr/>
        </p:nvPicPr>
        <p:blipFill>
          <a:blip r:embed="rId5"/>
          <a:stretch>
            <a:fillRect/>
          </a:stretch>
        </p:blipFill>
        <p:spPr>
          <a:xfrm>
            <a:off x="6107220" y="1226601"/>
            <a:ext cx="5607590" cy="2315392"/>
          </a:xfrm>
          <a:prstGeom prst="rect">
            <a:avLst/>
          </a:prstGeom>
        </p:spPr>
      </p:pic>
    </p:spTree>
    <p:extLst>
      <p:ext uri="{BB962C8B-B14F-4D97-AF65-F5344CB8AC3E}">
        <p14:creationId xmlns:p14="http://schemas.microsoft.com/office/powerpoint/2010/main" val="3045528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F335B5-24A6-2A37-35F6-F0C5635C7798}"/>
              </a:ext>
            </a:extLst>
          </p:cNvPr>
          <p:cNvSpPr txBox="1"/>
          <p:nvPr/>
        </p:nvSpPr>
        <p:spPr>
          <a:xfrm>
            <a:off x="4904071" y="289931"/>
            <a:ext cx="2383858" cy="707886"/>
          </a:xfrm>
          <a:prstGeom prst="rect">
            <a:avLst/>
          </a:prstGeom>
          <a:noFill/>
        </p:spPr>
        <p:txBody>
          <a:bodyPr wrap="none" rtlCol="0">
            <a:spAutoFit/>
          </a:bodyPr>
          <a:lstStyle/>
          <a:p>
            <a:r>
              <a:rPr lang="en-US" sz="4000" b="1" dirty="0"/>
              <a:t>Cycle GAN</a:t>
            </a:r>
          </a:p>
        </p:txBody>
      </p:sp>
      <p:sp>
        <p:nvSpPr>
          <p:cNvPr id="7" name="TextBox 6">
            <a:extLst>
              <a:ext uri="{FF2B5EF4-FFF2-40B4-BE49-F238E27FC236}">
                <a16:creationId xmlns:a16="http://schemas.microsoft.com/office/drawing/2014/main" id="{21C67E42-9EEE-CEB2-5E74-B0ED9F49148F}"/>
              </a:ext>
            </a:extLst>
          </p:cNvPr>
          <p:cNvSpPr txBox="1"/>
          <p:nvPr/>
        </p:nvSpPr>
        <p:spPr>
          <a:xfrm>
            <a:off x="301083" y="1154371"/>
            <a:ext cx="11708780" cy="923330"/>
          </a:xfrm>
          <a:prstGeom prst="rect">
            <a:avLst/>
          </a:prstGeom>
          <a:noFill/>
        </p:spPr>
        <p:txBody>
          <a:bodyPr wrap="square">
            <a:spAutoFit/>
          </a:bodyPr>
          <a:lstStyle/>
          <a:p>
            <a:r>
              <a:rPr lang="en-IN" b="0" i="0" dirty="0">
                <a:effectLst/>
                <a:latin typeface="-apple-system"/>
              </a:rPr>
              <a:t>The </a:t>
            </a:r>
            <a:r>
              <a:rPr lang="en-IN" b="1" i="0" dirty="0">
                <a:effectLst/>
                <a:latin typeface="-apple-system"/>
              </a:rPr>
              <a:t>overall generator</a:t>
            </a:r>
            <a:r>
              <a:rPr lang="en-IN" b="0" i="0" dirty="0">
                <a:effectLst/>
                <a:latin typeface="-apple-system"/>
              </a:rPr>
              <a:t> is the same as the </a:t>
            </a:r>
            <a:r>
              <a:rPr lang="en-IN" b="1" i="0" dirty="0">
                <a:effectLst/>
                <a:latin typeface="-apple-system"/>
              </a:rPr>
              <a:t>previous generator</a:t>
            </a:r>
            <a:r>
              <a:rPr lang="en-IN" b="0" i="0" dirty="0">
                <a:effectLst/>
                <a:latin typeface="-apple-system"/>
              </a:rPr>
              <a:t> used in </a:t>
            </a:r>
            <a:r>
              <a:rPr lang="en-IN" b="1" i="0" dirty="0">
                <a:effectLst/>
                <a:latin typeface="-apple-system"/>
              </a:rPr>
              <a:t>pixel to pixel GAN</a:t>
            </a:r>
            <a:r>
              <a:rPr lang="en-IN" b="0" i="0" dirty="0">
                <a:effectLst/>
                <a:latin typeface="-apple-system"/>
              </a:rPr>
              <a:t>, but this time the generator has a </a:t>
            </a:r>
            <a:r>
              <a:rPr lang="en-IN" b="1" i="0" dirty="0">
                <a:effectLst/>
                <a:latin typeface="-apple-system"/>
              </a:rPr>
              <a:t>New Residual block</a:t>
            </a:r>
            <a:r>
              <a:rPr lang="en-IN" b="0" i="0" dirty="0">
                <a:effectLst/>
                <a:latin typeface="-apple-system"/>
              </a:rPr>
              <a:t>. Let's create this </a:t>
            </a:r>
            <a:r>
              <a:rPr lang="en-IN" b="1" i="0" dirty="0">
                <a:effectLst/>
                <a:latin typeface="-apple-system"/>
              </a:rPr>
              <a:t>Residual Block</a:t>
            </a:r>
            <a:r>
              <a:rPr lang="en-IN" b="0" i="0" dirty="0">
                <a:effectLst/>
                <a:latin typeface="-apple-system"/>
              </a:rPr>
              <a:t>, this </a:t>
            </a:r>
            <a:r>
              <a:rPr lang="en-IN" b="1" i="0" dirty="0">
                <a:effectLst/>
                <a:latin typeface="-apple-system"/>
              </a:rPr>
              <a:t>residual block</a:t>
            </a:r>
            <a:r>
              <a:rPr lang="en-IN" b="0" i="0" dirty="0">
                <a:effectLst/>
                <a:latin typeface="-apple-system"/>
              </a:rPr>
              <a:t> has the </a:t>
            </a:r>
            <a:r>
              <a:rPr lang="en-IN" b="1" i="0" dirty="0">
                <a:effectLst/>
                <a:latin typeface="-apple-system"/>
              </a:rPr>
              <a:t>2 set</a:t>
            </a:r>
            <a:r>
              <a:rPr lang="en-IN" b="0" i="0" dirty="0">
                <a:effectLst/>
                <a:latin typeface="-apple-system"/>
              </a:rPr>
              <a:t> </a:t>
            </a:r>
            <a:r>
              <a:rPr lang="en-IN" b="1" i="0" dirty="0">
                <a:effectLst/>
                <a:latin typeface="-apple-system"/>
              </a:rPr>
              <a:t>Convolutional layer</a:t>
            </a:r>
            <a:r>
              <a:rPr lang="en-IN" b="0" i="0" dirty="0">
                <a:effectLst/>
                <a:latin typeface="-apple-system"/>
              </a:rPr>
              <a:t> followed by </a:t>
            </a:r>
            <a:r>
              <a:rPr lang="en-IN" b="1" i="0" dirty="0">
                <a:effectLst/>
                <a:latin typeface="-apple-system"/>
              </a:rPr>
              <a:t>instance normalization</a:t>
            </a:r>
            <a:r>
              <a:rPr lang="en-IN" b="0" i="0" dirty="0">
                <a:effectLst/>
                <a:latin typeface="-apple-system"/>
              </a:rPr>
              <a:t>, which is in last followed by a </a:t>
            </a:r>
            <a:r>
              <a:rPr lang="en-IN" b="1" i="0" dirty="0">
                <a:effectLst/>
                <a:latin typeface="-apple-system"/>
              </a:rPr>
              <a:t>Skip Connection</a:t>
            </a:r>
            <a:r>
              <a:rPr lang="en-IN" b="0" i="0" dirty="0">
                <a:effectLst/>
                <a:latin typeface="-apple-system"/>
              </a:rPr>
              <a:t>.</a:t>
            </a:r>
            <a:endParaRPr lang="en-US" dirty="0"/>
          </a:p>
        </p:txBody>
      </p:sp>
      <p:sp>
        <p:nvSpPr>
          <p:cNvPr id="9" name="TextBox 8">
            <a:extLst>
              <a:ext uri="{FF2B5EF4-FFF2-40B4-BE49-F238E27FC236}">
                <a16:creationId xmlns:a16="http://schemas.microsoft.com/office/drawing/2014/main" id="{28FCC66F-AB45-CDC9-A218-3F1FEAC05CE7}"/>
              </a:ext>
            </a:extLst>
          </p:cNvPr>
          <p:cNvSpPr txBox="1"/>
          <p:nvPr/>
        </p:nvSpPr>
        <p:spPr>
          <a:xfrm>
            <a:off x="241610" y="5215417"/>
            <a:ext cx="11708780" cy="646331"/>
          </a:xfrm>
          <a:prstGeom prst="rect">
            <a:avLst/>
          </a:prstGeom>
          <a:noFill/>
        </p:spPr>
        <p:txBody>
          <a:bodyPr wrap="square">
            <a:spAutoFit/>
          </a:bodyPr>
          <a:lstStyle/>
          <a:p>
            <a:pPr algn="l"/>
            <a:r>
              <a:rPr lang="en-IN" b="0" i="0" dirty="0">
                <a:solidFill>
                  <a:srgbClr val="000000"/>
                </a:solidFill>
                <a:effectLst/>
                <a:latin typeface="var(--jp-content-font-family)"/>
              </a:rPr>
              <a:t>The </a:t>
            </a:r>
            <a:r>
              <a:rPr lang="en-IN" b="1" i="0" dirty="0">
                <a:solidFill>
                  <a:srgbClr val="000000"/>
                </a:solidFill>
                <a:effectLst/>
                <a:latin typeface="var(--jp-content-font-family)"/>
              </a:rPr>
              <a:t>residual network</a:t>
            </a:r>
            <a:r>
              <a:rPr lang="en-IN" b="0" i="0" dirty="0">
                <a:solidFill>
                  <a:srgbClr val="000000"/>
                </a:solidFill>
                <a:effectLst/>
                <a:latin typeface="var(--jp-content-font-family)"/>
              </a:rPr>
              <a:t> uses a </a:t>
            </a:r>
            <a:r>
              <a:rPr lang="en-IN" b="1" i="0" dirty="0">
                <a:solidFill>
                  <a:srgbClr val="000000"/>
                </a:solidFill>
                <a:effectLst/>
                <a:latin typeface="var(--jp-content-font-family)"/>
              </a:rPr>
              <a:t>stride = 1</a:t>
            </a:r>
            <a:r>
              <a:rPr lang="en-IN" b="0" i="0" dirty="0">
                <a:solidFill>
                  <a:srgbClr val="000000"/>
                </a:solidFill>
                <a:effectLst/>
                <a:latin typeface="var(--jp-content-font-family)"/>
              </a:rPr>
              <a:t>. That means it does </a:t>
            </a:r>
            <a:r>
              <a:rPr lang="en-IN" b="1" i="0" dirty="0">
                <a:solidFill>
                  <a:srgbClr val="000000"/>
                </a:solidFill>
                <a:effectLst/>
                <a:latin typeface="var(--jp-content-font-family)"/>
              </a:rPr>
              <a:t>not decreases</a:t>
            </a:r>
            <a:r>
              <a:rPr lang="en-IN" b="0" i="0" dirty="0">
                <a:solidFill>
                  <a:srgbClr val="000000"/>
                </a:solidFill>
                <a:effectLst/>
                <a:latin typeface="var(--jp-content-font-family)"/>
              </a:rPr>
              <a:t> the </a:t>
            </a:r>
            <a:r>
              <a:rPr lang="en-IN" b="1" i="0" dirty="0">
                <a:solidFill>
                  <a:srgbClr val="000000"/>
                </a:solidFill>
                <a:effectLst/>
                <a:latin typeface="var(--jp-content-font-family)"/>
              </a:rPr>
              <a:t>size of the input image</a:t>
            </a:r>
            <a:r>
              <a:rPr lang="en-IN" b="0" i="0" dirty="0">
                <a:solidFill>
                  <a:srgbClr val="000000"/>
                </a:solidFill>
                <a:effectLst/>
                <a:latin typeface="var(--jp-content-font-family)"/>
              </a:rPr>
              <a:t>. All it does is it </a:t>
            </a:r>
            <a:r>
              <a:rPr lang="en-IN" b="1" i="0" dirty="0">
                <a:solidFill>
                  <a:srgbClr val="000000"/>
                </a:solidFill>
                <a:effectLst/>
                <a:latin typeface="var(--jp-content-font-family)"/>
              </a:rPr>
              <a:t>learns the features of the image</a:t>
            </a:r>
            <a:r>
              <a:rPr lang="en-IN" b="0" i="0" dirty="0">
                <a:solidFill>
                  <a:srgbClr val="000000"/>
                </a:solidFill>
                <a:effectLst/>
                <a:latin typeface="var(--jp-content-font-family)"/>
              </a:rPr>
              <a:t>.</a:t>
            </a:r>
          </a:p>
        </p:txBody>
      </p:sp>
      <p:pic>
        <p:nvPicPr>
          <p:cNvPr id="10" name="Picture 9">
            <a:extLst>
              <a:ext uri="{FF2B5EF4-FFF2-40B4-BE49-F238E27FC236}">
                <a16:creationId xmlns:a16="http://schemas.microsoft.com/office/drawing/2014/main" id="{754E3098-A8FD-2C9F-479F-A94594F373B9}"/>
              </a:ext>
            </a:extLst>
          </p:cNvPr>
          <p:cNvPicPr>
            <a:picLocks noChangeAspect="1"/>
          </p:cNvPicPr>
          <p:nvPr/>
        </p:nvPicPr>
        <p:blipFill>
          <a:blip r:embed="rId2"/>
          <a:stretch>
            <a:fillRect/>
          </a:stretch>
        </p:blipFill>
        <p:spPr>
          <a:xfrm>
            <a:off x="4040149" y="2643459"/>
            <a:ext cx="3576134" cy="2310049"/>
          </a:xfrm>
          <a:prstGeom prst="rect">
            <a:avLst/>
          </a:prstGeom>
        </p:spPr>
      </p:pic>
    </p:spTree>
    <p:extLst>
      <p:ext uri="{BB962C8B-B14F-4D97-AF65-F5344CB8AC3E}">
        <p14:creationId xmlns:p14="http://schemas.microsoft.com/office/powerpoint/2010/main" val="3207816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48537E-26B9-DCB6-968E-CEB52B8F882D}"/>
              </a:ext>
            </a:extLst>
          </p:cNvPr>
          <p:cNvPicPr>
            <a:picLocks noChangeAspect="1"/>
          </p:cNvPicPr>
          <p:nvPr/>
        </p:nvPicPr>
        <p:blipFill>
          <a:blip r:embed="rId2"/>
          <a:stretch>
            <a:fillRect/>
          </a:stretch>
        </p:blipFill>
        <p:spPr>
          <a:xfrm>
            <a:off x="512482" y="154440"/>
            <a:ext cx="2168725" cy="6549120"/>
          </a:xfrm>
          <a:prstGeom prst="rect">
            <a:avLst/>
          </a:prstGeom>
        </p:spPr>
      </p:pic>
      <p:pic>
        <p:nvPicPr>
          <p:cNvPr id="5" name="Picture 4">
            <a:extLst>
              <a:ext uri="{FF2B5EF4-FFF2-40B4-BE49-F238E27FC236}">
                <a16:creationId xmlns:a16="http://schemas.microsoft.com/office/drawing/2014/main" id="{1123311C-37AA-BE14-30EE-BA2B0A1A14A7}"/>
              </a:ext>
            </a:extLst>
          </p:cNvPr>
          <p:cNvPicPr>
            <a:picLocks noChangeAspect="1"/>
          </p:cNvPicPr>
          <p:nvPr/>
        </p:nvPicPr>
        <p:blipFill>
          <a:blip r:embed="rId3"/>
          <a:stretch>
            <a:fillRect/>
          </a:stretch>
        </p:blipFill>
        <p:spPr>
          <a:xfrm>
            <a:off x="7548712" y="154440"/>
            <a:ext cx="2168725" cy="6549120"/>
          </a:xfrm>
          <a:prstGeom prst="rect">
            <a:avLst/>
          </a:prstGeom>
        </p:spPr>
      </p:pic>
      <p:pic>
        <p:nvPicPr>
          <p:cNvPr id="6" name="Picture 5">
            <a:extLst>
              <a:ext uri="{FF2B5EF4-FFF2-40B4-BE49-F238E27FC236}">
                <a16:creationId xmlns:a16="http://schemas.microsoft.com/office/drawing/2014/main" id="{1F862F37-0A6F-F010-3A17-3E18F9C13960}"/>
              </a:ext>
            </a:extLst>
          </p:cNvPr>
          <p:cNvPicPr>
            <a:picLocks noChangeAspect="1"/>
          </p:cNvPicPr>
          <p:nvPr/>
        </p:nvPicPr>
        <p:blipFill>
          <a:blip r:embed="rId4"/>
          <a:stretch>
            <a:fillRect/>
          </a:stretch>
        </p:blipFill>
        <p:spPr>
          <a:xfrm>
            <a:off x="2890444" y="154440"/>
            <a:ext cx="2168725" cy="6549120"/>
          </a:xfrm>
          <a:prstGeom prst="rect">
            <a:avLst/>
          </a:prstGeom>
        </p:spPr>
      </p:pic>
      <p:pic>
        <p:nvPicPr>
          <p:cNvPr id="7" name="Picture 6">
            <a:extLst>
              <a:ext uri="{FF2B5EF4-FFF2-40B4-BE49-F238E27FC236}">
                <a16:creationId xmlns:a16="http://schemas.microsoft.com/office/drawing/2014/main" id="{3989CB5B-64D6-76CA-7C9C-D5BBBBA6BED6}"/>
              </a:ext>
            </a:extLst>
          </p:cNvPr>
          <p:cNvPicPr>
            <a:picLocks noChangeAspect="1"/>
          </p:cNvPicPr>
          <p:nvPr/>
        </p:nvPicPr>
        <p:blipFill>
          <a:blip r:embed="rId5"/>
          <a:stretch>
            <a:fillRect/>
          </a:stretch>
        </p:blipFill>
        <p:spPr>
          <a:xfrm>
            <a:off x="9848665" y="154440"/>
            <a:ext cx="2168725" cy="6549120"/>
          </a:xfrm>
          <a:prstGeom prst="rect">
            <a:avLst/>
          </a:prstGeom>
        </p:spPr>
      </p:pic>
      <p:sp>
        <p:nvSpPr>
          <p:cNvPr id="8" name="TextBox 7">
            <a:extLst>
              <a:ext uri="{FF2B5EF4-FFF2-40B4-BE49-F238E27FC236}">
                <a16:creationId xmlns:a16="http://schemas.microsoft.com/office/drawing/2014/main" id="{55279805-7ED6-6E75-6B80-7CF61E96EBB4}"/>
              </a:ext>
            </a:extLst>
          </p:cNvPr>
          <p:cNvSpPr txBox="1"/>
          <p:nvPr/>
        </p:nvSpPr>
        <p:spPr>
          <a:xfrm>
            <a:off x="4995334" y="2898183"/>
            <a:ext cx="2598275" cy="1015663"/>
          </a:xfrm>
          <a:prstGeom prst="rect">
            <a:avLst/>
          </a:prstGeom>
          <a:noFill/>
        </p:spPr>
        <p:txBody>
          <a:bodyPr wrap="none" rtlCol="0">
            <a:spAutoFit/>
          </a:bodyPr>
          <a:lstStyle/>
          <a:p>
            <a:pPr algn="ctr"/>
            <a:r>
              <a:rPr lang="en-US" sz="2000" dirty="0"/>
              <a:t>Visualizing  the images </a:t>
            </a:r>
          </a:p>
          <a:p>
            <a:pPr algn="ctr"/>
            <a:r>
              <a:rPr lang="en-US" sz="2000" dirty="0"/>
              <a:t>in both Horse and</a:t>
            </a:r>
          </a:p>
          <a:p>
            <a:pPr algn="ctr"/>
            <a:r>
              <a:rPr lang="en-US" sz="2000" dirty="0"/>
              <a:t> Zebra dataset</a:t>
            </a:r>
          </a:p>
        </p:txBody>
      </p:sp>
    </p:spTree>
    <p:extLst>
      <p:ext uri="{BB962C8B-B14F-4D97-AF65-F5344CB8AC3E}">
        <p14:creationId xmlns:p14="http://schemas.microsoft.com/office/powerpoint/2010/main" val="267051461"/>
      </p:ext>
    </p:extLst>
  </p:cSld>
  <p:clrMapOvr>
    <a:masterClrMapping/>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1899</TotalTime>
  <Words>590</Words>
  <Application>Microsoft Macintosh PowerPoint</Application>
  <PresentationFormat>Widescreen</PresentationFormat>
  <Paragraphs>32</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-apple-system</vt:lpstr>
      <vt:lpstr>Arial</vt:lpstr>
      <vt:lpstr>Calibri</vt:lpstr>
      <vt:lpstr>Calibri Light</vt:lpstr>
      <vt:lpstr>var(--jp-content-font-family)</vt:lpstr>
      <vt:lpstr>Office Theme 2013 - 2022</vt:lpstr>
      <vt:lpstr>Exploring Generative Models: StyleGAN and CycleGAN Analysis</vt:lpstr>
      <vt:lpstr>StyleGAN vs. Vanilla GAN</vt:lpstr>
      <vt:lpstr>Generator in StyleGAN</vt:lpstr>
      <vt:lpstr>Discriminator in StyleGAN</vt:lpstr>
      <vt:lpstr>PowerPoint Presentation</vt:lpstr>
      <vt:lpstr>PowerPoint Presentation</vt:lpstr>
      <vt:lpstr>Output using pre-trained weights</vt:lpstr>
      <vt:lpstr>PowerPoint Presentation</vt:lpstr>
      <vt:lpstr>PowerPoint Presentation</vt:lpstr>
      <vt:lpstr>After 25 epochs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5  Style GAN &amp; Cycle GAN </dc:title>
  <dc:creator>Pramithi Jagdish</dc:creator>
  <cp:lastModifiedBy>Pramithi Jagdish</cp:lastModifiedBy>
  <cp:revision>3</cp:revision>
  <dcterms:created xsi:type="dcterms:W3CDTF">2023-10-11T19:46:58Z</dcterms:created>
  <dcterms:modified xsi:type="dcterms:W3CDTF">2024-03-26T02:29:09Z</dcterms:modified>
</cp:coreProperties>
</file>